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5"/>
  </p:notesMasterIdLst>
  <p:sldIdLst>
    <p:sldId id="309" r:id="rId2"/>
    <p:sldId id="310" r:id="rId3"/>
    <p:sldId id="311" r:id="rId4"/>
    <p:sldId id="257" r:id="rId5"/>
    <p:sldId id="277" r:id="rId6"/>
    <p:sldId id="258" r:id="rId7"/>
    <p:sldId id="267" r:id="rId8"/>
    <p:sldId id="268" r:id="rId9"/>
    <p:sldId id="269" r:id="rId10"/>
    <p:sldId id="271" r:id="rId11"/>
    <p:sldId id="295" r:id="rId12"/>
    <p:sldId id="296" r:id="rId13"/>
    <p:sldId id="278" r:id="rId14"/>
    <p:sldId id="291" r:id="rId15"/>
    <p:sldId id="297" r:id="rId16"/>
    <p:sldId id="301" r:id="rId17"/>
    <p:sldId id="302" r:id="rId18"/>
    <p:sldId id="303" r:id="rId19"/>
    <p:sldId id="304" r:id="rId20"/>
    <p:sldId id="307" r:id="rId21"/>
    <p:sldId id="306" r:id="rId22"/>
    <p:sldId id="290" r:id="rId23"/>
    <p:sldId id="298" r:id="rId24"/>
    <p:sldId id="259" r:id="rId25"/>
    <p:sldId id="260" r:id="rId26"/>
    <p:sldId id="261" r:id="rId27"/>
    <p:sldId id="272" r:id="rId28"/>
    <p:sldId id="280" r:id="rId29"/>
    <p:sldId id="275" r:id="rId30"/>
    <p:sldId id="276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9" r:id="rId39"/>
    <p:sldId id="288" r:id="rId40"/>
    <p:sldId id="300" r:id="rId41"/>
    <p:sldId id="292" r:id="rId42"/>
    <p:sldId id="293" r:id="rId43"/>
    <p:sldId id="28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245" autoAdjust="0"/>
  </p:normalViewPr>
  <p:slideViewPr>
    <p:cSldViewPr>
      <p:cViewPr varScale="1">
        <p:scale>
          <a:sx n="67" d="100"/>
          <a:sy n="67" d="100"/>
        </p:scale>
        <p:origin x="5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354E3-C243-4813-BF6B-820D7DC03CD5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A3DA-2ED0-491A-9716-9D932ED27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4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3AE58A-8293-49B6-A442-D9DF683F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FF840-0737-4AFC-8A05-5C7DE3C6B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714526-A577-426B-A8C6-1029E90F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C0D54-2DFB-46ED-B46C-7FA4E664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60647-8579-49BF-8D7C-4CC558DD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6B372-DBFE-470F-AA04-21387863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9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751D9-22E2-4EB8-9529-60178D9D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33DA6D-94DB-4AEE-977B-8B7C791D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E3468-5AB5-4CC2-9BE0-0184CC49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D100-A635-4C39-A865-BF31910F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DCCFF5-2E13-4C43-86D1-5C3F7610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2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F432CD-4523-4BD8-92B7-36B66EBE9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248BF6-A502-4EB8-B58E-1CCB2E6E6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85216-1B15-4B70-AD42-AC851BAA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2A7A3-69F5-42EB-BD78-D0FE03B8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0A078-F29E-4B94-9197-3303E752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1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E3507-7C0E-431E-9B42-5F09464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EF13D2-4E05-4375-B245-14AA1CE6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A4A1AE-5605-4495-836A-C4DFEE0D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3DE68-C2F2-4202-999F-B2CE5EF3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493A4-0F57-48EA-B651-ED842BB9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7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B8256-3271-4F0D-884B-FE674315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472D7-13EE-4573-B2FE-0BB29B10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F37AB-94CE-4E67-A824-6A9E3383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3F86E-2AB2-4865-A6BA-D69845CC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EEDD80-7D8A-4FB2-8C9B-C3E5FEB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07142-1BA9-45F0-8285-80147A44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42AF7-FCAE-40BC-BC5D-92FB6D0B1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F13E3A-DB43-4B3F-9E11-9AEDB87BD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C6761E-6204-49A0-B391-56DF6F2E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006575-A647-439F-A1F9-53D98B39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D81586-F494-4AFA-8096-4A327CE1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4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D5E65-C5D1-4D18-B86D-7504D58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C3B7F-B235-4264-9750-5F57A9EF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1CAEF5-F734-4DE5-BAD8-EB3A35AC0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7A9022-B36C-4AAC-B83C-25D8F3318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9E7223-AD7F-492F-B215-5B7ED09D2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87B929-DDFD-483C-AB65-9C364EF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C00D52-9754-43CB-A296-809ED0FC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BC7812-F30D-4B60-A154-F5BD9447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5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CE0A-D409-4E57-8466-4BF73BB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A9DF44-EE89-476B-8231-C721A10E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D88A40-AABF-4CFA-87CC-E6C06D45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06DA6E-93E8-40B5-BD72-ADB81483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7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D1CCD2-DF6A-4290-8438-1F6C99ED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0705F9-2569-4671-B9B2-88DEB69C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897548-FD7C-494C-B256-97EC74A9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5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6BD1F-2E40-4176-A2FA-5FD45CC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0B6BB-5F30-4957-8E57-92D8CDC2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511DA2-2952-47A3-BE16-F6CBDC359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3CA829-E50B-4AF4-A50E-41F0A478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E7F7B-DCAD-46DE-8D86-12E83BC7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3A2C29-75A4-410C-A2E1-889DCA00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C74AE-BFA7-4396-8406-0F44A6A8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434BFA-59BB-48F7-B355-C10EFEFF1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F963C0-246F-47F6-B7FF-886BD9CA5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013BE5-7E72-41A5-AAEA-19804577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B72F6E-CB55-46B9-859A-FE9807A6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47DF7E-C3B3-4F6D-84E8-3A211693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8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E7BA86-4D76-4C2B-999B-C14B583D45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8BC8C-292B-4CDF-954F-66CE93A4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784D0B-D367-44EA-BEA5-DB82A658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F8123-CC57-4371-8958-CD52FBBA0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5615-7527-44BD-A315-E8342597FACC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C2B53-EA4C-4FD4-92FD-783EF9307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B0C6D-2273-4E5D-8EF6-21B5BC5EE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3561-DC57-425B-958D-4705ACFA3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8" Target="../media/image11.jpeg" Type="http://schemas.openxmlformats.org/officeDocument/2006/relationships/image"/><Relationship Id="rId3" Target="../media/image6.jpeg" Type="http://schemas.openxmlformats.org/officeDocument/2006/relationships/image"/><Relationship Id="rId7" Target="../media/image10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8" Target="../media/image42.jpeg" Type="http://schemas.openxmlformats.org/officeDocument/2006/relationships/image"/><Relationship Id="rId3" Target="../media/image37.jpeg" Type="http://schemas.openxmlformats.org/officeDocument/2006/relationships/image"/><Relationship Id="rId7" Target="../media/image41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0.jpe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 ?><Relationships xmlns="http://schemas.openxmlformats.org/package/2006/relationships"><Relationship Id="rId2" Target="../media/image4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../media/image11.jpeg" Type="http://schemas.openxmlformats.org/officeDocument/2006/relationships/image"/><Relationship Id="rId3" Target="../media/image6.jpeg" Type="http://schemas.openxmlformats.org/officeDocument/2006/relationships/image"/><Relationship Id="rId7" Target="../media/image10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7.jpeg" Type="http://schemas.openxmlformats.org/officeDocument/2006/relationships/image"/><Relationship Id="rId4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Профилактика </a:t>
            </a:r>
            <a:r>
              <a:rPr lang="ru-RU" sz="4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в подростковой среде</a:t>
            </a:r>
          </a:p>
          <a:p>
            <a:pPr algn="ctr"/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Профилактика буллинга » Могилёвский торговый колледж - Филиал УО  “Белорусский торгово-экономический университет потребительской кооперации”">
            <a:extLst>
              <a:ext uri="{FF2B5EF4-FFF2-40B4-BE49-F238E27FC236}">
                <a16:creationId xmlns:a16="http://schemas.microsoft.com/office/drawing/2014/main" id="{A9332E8A-1FD2-48F9-8992-616ACD91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9640"/>
            <a:ext cx="6658274" cy="269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6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4335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Агрессия,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: что это?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Буллинг</a:t>
            </a:r>
            <a:r>
              <a:rPr lang="ru-RU" sz="2000" dirty="0">
                <a:solidFill>
                  <a:srgbClr val="FF0000"/>
                </a:solidFill>
              </a:rPr>
              <a:t> ( травля)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это длительное физическое и (или) психическое насилие со стороны человека или группы в отношении другого человека, не способного защитить себя в данной ситуации.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" y="3717032"/>
            <a:ext cx="4492887" cy="27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32" y="3717032"/>
            <a:ext cx="4210843" cy="27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62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4335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Агрессия,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: что это?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Буллинг</a:t>
            </a:r>
            <a:r>
              <a:rPr lang="ru-RU" sz="2000" dirty="0">
                <a:solidFill>
                  <a:srgbClr val="FF0000"/>
                </a:solidFill>
              </a:rPr>
              <a:t> ( травля)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это длительное физическое и (или) психическое насилие со стороны человека или группы в отношении другого человека, не способного защитить себя в данной ситуации.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" y="3717032"/>
            <a:ext cx="4492887" cy="27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32" y="3717032"/>
            <a:ext cx="4210843" cy="27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5" y="2564904"/>
            <a:ext cx="844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Жертвой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становятся не из-за возраста, пола, национальности или внешности. А из-за индивидуальности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07476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                      К истинным мотивам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относится: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-привлечение внимания;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-демонстрация силы;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-утаивание неуверенности и страхов;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-удовлетворение потребности во власти и доминировании.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Агрессия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– защитная реакция психики, соответственно, можно предположить, что агрессоры тревожны внутри, не чувствуют безопасность, нуждаются в защите.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78073"/>
            <a:ext cx="4744917" cy="317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23" y="45264"/>
            <a:ext cx="518737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988" y="2636912"/>
            <a:ext cx="5847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Виды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Физический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: избиение, толчки, плевки, захват вещей. Это самый распространенный и заметный тип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Вербальная травля: прозвища, угрозы, оскорбления, насмешки, принуждения, унижение.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Социально-психологический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: сплетни и слухи, игнорирование, исключение из группы и общих дел и т.д.</a:t>
            </a:r>
          </a:p>
          <a:p>
            <a:pPr marL="342900" indent="-342900">
              <a:buAutoNum type="arabicPeriod"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0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294" y="116632"/>
            <a:ext cx="81011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Прямой – непосредственный контакт, физическое насилие, порча вещей и т.д.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Непрямой – склоки, сплетни, КИБЕРБУЛЛИНГ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13" y="2571712"/>
            <a:ext cx="6120680" cy="42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14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Кибербуллинг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— намеренные оскорбления, угрозы, диффамации и сообщение другим компрометирующих данных с помощью современных средств коммуникации, как правило, в течение продолжительного периода времени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31" y="2597393"/>
            <a:ext cx="6381537" cy="427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3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1382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Участники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4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1382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Участники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950"/>
            <a:ext cx="23891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37205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Агрессор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119675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2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1382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Участники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3891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950"/>
            <a:ext cx="23891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37205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Агрессор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0369" y="341589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Свидетели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119675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355976" y="1196752"/>
            <a:ext cx="0" cy="139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9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1382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Участники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3891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758950"/>
            <a:ext cx="23891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950"/>
            <a:ext cx="23891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37205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Агрессор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4" y="239392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Жертва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0369" y="341589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Свидетели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119675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355976" y="1196752"/>
            <a:ext cx="0" cy="1375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65043" y="1075494"/>
            <a:ext cx="1283221" cy="683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8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1140" y="1111021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</a:rPr>
              <a:t>Цель: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-профилактика подросткового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-знакомство детей с понятием «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»: с его видами, причинами, участниками, мотивами и особенностями преодоления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</a:rPr>
              <a:t>Задачи: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-повышение толерантности 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эмпатии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;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-профилактика конфликтов в межличностных отношениях учащихся;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-снижение агрессии и враждебных реакций подростков;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-формирование мотивации участников к преодолению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и установлению позитивно-эффективных отношений между участниками проекта;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организация пространства общения, которая способствовала бы взаимодействию всех участников мероприятия;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обсуждение проблемы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на примере литературных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265768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1382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Участники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3891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758950"/>
            <a:ext cx="23891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950"/>
            <a:ext cx="23891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37205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Агрессор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8264" y="239392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Жертва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0369" y="341589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Свидетели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119675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355976" y="1196752"/>
            <a:ext cx="0" cy="1375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65043" y="1075494"/>
            <a:ext cx="1283221" cy="683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259632" y="4077072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43808" y="4450978"/>
            <a:ext cx="504056" cy="706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70449" y="46531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36096" y="4450978"/>
            <a:ext cx="648072" cy="418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40152" y="3816008"/>
            <a:ext cx="1944216" cy="261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33243" y="4233862"/>
            <a:ext cx="1637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Свидетели-приспешники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буллера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5157192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Свидетели, которым как бы все равно. Это люди, которые в ситуации травли делают вид, что ничего не замечают.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42357" y="5280302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Свидетели-пассивные наблюдатели.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48064" y="5013176"/>
            <a:ext cx="3024336" cy="165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Свидетели-потенциальные защитники. У этих свидетелей есть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эмпатия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и готовность осознавать проблемную ситуацию.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06653" y="4215653"/>
            <a:ext cx="25020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Свидетели Х. Храбрые сердца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8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32" y="2276872"/>
            <a:ext cx="8712968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Среди свидетелей есть «Храбрые сердца». Они непосредственно влияют на ситуацию. Цель профилактической работы — сделать так, чтобы в классе стало как можно больше  активных свидетелей: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свидетель-герой, который сможет противостоять агрессору;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- свидетель-защитник, который способен помочь и подержать жертву и т.д.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516" y="692696"/>
            <a:ext cx="8324495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Свидетели –важные и полноценные субъекты травли и их всегда большинство;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Травя-это не проблема жертвы или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буллера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Это проблема среды, а свидетели – обладают реальными возможностями повлиять на ситуацию;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Травля может происходить с их молчаливого согласия и не происходить, если: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512980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5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1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Последствия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Для пострадавших: психологический вред, риск суицидального поведения, самоустранение от учебного процесса.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Для свидетелей: чувство вины, беспомощности, толерантность к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агрессии,в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последующем сам свидетель может стать жертвой.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Для обидчиков: насилие становится способом коммуникации и во взрослом возрасте, проблемы с успеваемостью,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девиантное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поведение.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56403"/>
            <a:ext cx="5526850" cy="29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01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71424"/>
            <a:ext cx="5248583" cy="337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40279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27" y="4437112"/>
            <a:ext cx="2750573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19819"/>
            <a:ext cx="2875459" cy="209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9404"/>
            <a:ext cx="2987710" cy="198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42639"/>
            <a:ext cx="3231517" cy="20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0057"/>
            <a:ext cx="2951915" cy="196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46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873" y="764704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 «Когда утята пришли во двор, другие утки рассматривали их и громко говорили:—  Ну вот, еще целая орава! Точно нас мало было! А этот-то какой безобразный! Его уж мы не потерпим! И сейчас же одна утка подскочила и клюнула его в шею.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—  Оставьте его! — сказала утка-мать. — Он ведь вам ничего не сделал!—  Это верно, но  он такой большой и странный! — отвечала забияка. — Ему надо задать хорошую трепку!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—  Славные у тебя детки! — сказала старая утка с красным лоскутком на лапке. — Все очень милы, кроме вот этого... Этот не удался! Хорошо бы его переделать!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Все утята стали вести себя как дома. Только бедного утенка, который вылупился позже всех и был такой безобразный, клевали, толкали и осыпали насмешками решительно все — и утки и куры.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—  Он больно велик! — говорили все, а индейский петух, который родился со шпорами на ногах и потому воображал себя императором, надулся, словно корабль на всех парусах, подлетел к утенку, посмотрел на него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пресердито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залопотал; гребешок у него так весь и налился кровью. Бедный утенок просто не знал, что ему делать, куда деваться. И надо же ему было уродиться таким безобразным, чтобы сделаться посмешищем птичьего двора!»</a:t>
            </a:r>
          </a:p>
        </p:txBody>
      </p:sp>
    </p:spTree>
    <p:extLst>
      <p:ext uri="{BB962C8B-B14F-4D97-AF65-F5344CB8AC3E}">
        <p14:creationId xmlns:p14="http://schemas.microsoft.com/office/powerpoint/2010/main" val="350322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2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1934"/>
            <a:ext cx="6966520" cy="510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0847"/>
            <a:ext cx="5292079" cy="413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1095375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20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820" y="260648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3200">
                <a:solidFill>
                  <a:schemeClr val="accent5">
                    <a:lumMod val="50000"/>
                  </a:schemeClr>
                </a:solidFill>
              </a:rPr>
              <a:t>Записки маленькой гимназистки — Лидия Чарская</a:t>
            </a: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806"/>
            <a:ext cx="3496477" cy="537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" l="83" r="27" t="149"/>
          <a:stretch/>
        </p:blipFill>
        <p:spPr bwMode="auto">
          <a:xfrm>
            <a:off x="3496477" y="1435943"/>
            <a:ext cx="5657851" cy="54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96752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тот же миг раздался резкий голос с последней скамейки.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Я очень стараюсь, господин учитель, не мудрено, что вы довольны моей работой! — произнесла на весь класс моя кузина Жюли.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Ах, это вы,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Иконина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-первая? Нет, это не вами я доволен, а работой вашей кузины.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он быстро отыскал ее тетрадь в общей груде, поспешно раскрыл ее, пробежал написанное… и всплеснул руками, потом быстро повернул к нам тетрадку Жюли раскрытой страницей и, высоко подняв ее над головою, вскричал, обращаясь ко всему классу: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Одна… две… три ошибки… четыре… пять… десять… пятнадцать… двадцать… Недурно, в десяти строках — двадцать ошибок. Стыдитесь,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Иконина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-первая! Вы старше всех и пишете хуже всех. Берите пример с вашей младшей кузины! Стыдно, очень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стыдно!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67565"/>
            <a:ext cx="3384376" cy="236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1663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Василий Васильевич отыскал мою тетрадку и, быстро раскрыв ее, стал просматривать прежде всех остальных тетрадей.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Браво,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Иконина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браво! Ни одной ошибки, и написано чисто и красиво, — произнес он веселым голосом.</a:t>
            </a:r>
          </a:p>
        </p:txBody>
      </p:sp>
    </p:spTree>
    <p:extLst>
      <p:ext uri="{BB962C8B-B14F-4D97-AF65-F5344CB8AC3E}">
        <p14:creationId xmlns:p14="http://schemas.microsoft.com/office/powerpoint/2010/main" val="265195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Планируемые результаты: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в конце мероприятия у детей должны сформироваться общие знания о проблеме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-принятие ответственности за свои поступки;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рост мотивации к позитивно-эффективному взаимодействию всех участников;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позитивная динамика процесса коммуникации детей, исключающая любые формы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Основные понятия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rgbClr val="FF0000"/>
                </a:solidFill>
              </a:rPr>
              <a:t>Буллинг</a:t>
            </a:r>
            <a:r>
              <a:rPr lang="ru-RU" dirty="0">
                <a:solidFill>
                  <a:srgbClr val="FF0000"/>
                </a:solidFill>
              </a:rPr>
              <a:t>, агрессия, жертва, свидетели, агрессор( </a:t>
            </a:r>
            <a:r>
              <a:rPr lang="ru-RU" dirty="0" err="1">
                <a:solidFill>
                  <a:srgbClr val="FF0000"/>
                </a:solidFill>
              </a:rPr>
              <a:t>буллер</a:t>
            </a:r>
            <a:r>
              <a:rPr lang="ru-RU" dirty="0">
                <a:solidFill>
                  <a:srgbClr val="FF0000"/>
                </a:solidFill>
              </a:rPr>
              <a:t>), виды и причины </a:t>
            </a:r>
            <a:r>
              <a:rPr lang="ru-RU" dirty="0" err="1">
                <a:solidFill>
                  <a:srgbClr val="FF0000"/>
                </a:solidFill>
              </a:rPr>
              <a:t>буллинга</a:t>
            </a:r>
            <a:r>
              <a:rPr lang="ru-RU" dirty="0">
                <a:solidFill>
                  <a:srgbClr val="FF0000"/>
                </a:solidFill>
              </a:rPr>
              <a:t> и т.д.</a:t>
            </a:r>
          </a:p>
          <a:p>
            <a:r>
              <a:rPr lang="ru-RU" u="sng" dirty="0">
                <a:solidFill>
                  <a:schemeClr val="accent5">
                    <a:lumMod val="50000"/>
                  </a:schemeClr>
                </a:solidFill>
              </a:rPr>
              <a:t>Упражнения: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1. Упражнение на знакомство. «ВЕЛИКОЛЕПНАЯ ВАЛЕРИЯ». Каждый участник называет свое имя и на первую букву имени называет качество, которое характеризует его.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2. Упражнение на знакомство с интересами участников  «Я люблю…»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3. Беседа про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литературных произведениях ( «Гадкий утенок» Г.Х.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Адерсона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и «Записки маленькой гимназистки»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Л.Чарская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)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4.«Интерактивный чат»</a:t>
            </a:r>
          </a:p>
        </p:txBody>
      </p:sp>
    </p:spTree>
    <p:extLst>
      <p:ext uri="{BB962C8B-B14F-4D97-AF65-F5344CB8AC3E}">
        <p14:creationId xmlns:p14="http://schemas.microsoft.com/office/powerpoint/2010/main" val="43568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36" y="2708920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Ах, просто она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Подлизова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Да, да, именно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Подлизова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… Отвечай же, как тебя зовут?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Сколько тебе лет?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Ей лет, девочки, много! Ей сто лет. Она бабушка! Видите, какая она сгорбившаяся да съежившаяся. Бабушка, бабушка, где твои внучки?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веселая, живая как ртуть Соболева изо всей силы дернула меня за косичку.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Ай! — невольно вырвалось у меня.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Ага! Знаешь, где птичка “ай” живет! — захохотала во весь голос шалунья, в то время как другие девочки плотным кругом обступили меня со всех сторон. У всех у них были недобрые лица. Черные, серые, голубые и карие глазки смотрели на меня, поблескивая сердитыми огоньками.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Да что это, язык у тебя отнялся, что ли, — вскричала черненькая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Жебелева, —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или ты так заважничала, что и не хочешь говорить с нами?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54" y="6846"/>
            <a:ext cx="2771079" cy="363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48772"/>
            <a:ext cx="71219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          Учитель сошел с кафедры, поклонился классу в ответ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дружное приседание девочек, пожал руку классной даме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и исчез за дверью.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Ты, как тебя,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Дракуньина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!..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Нет,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Лгунишкина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Нет,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Крикунова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6884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65" y="1124744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Да как же ей не гордиться: ее сам Яшка отличил! Всем нам в пример ставил. Всем старым ученицам — новенькую. Срам! Позор! Осрамил нас Яшка!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Срам! Позор! Правда, Ивина! Правда! — подхватили в один голос все девочки.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Травить Яшку! Извести его за это хорошенько! В следующий же урок затопить ему баню! — кричали в одном углу.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Истопить баню! Непременно баню! — кричали в другом.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Новенькая, смотри, если ты не будешь для Яшки бани топить, мы тебя изживем живо! — звенело в третьем.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Я ровно ничего не понимала, что говорили девочки, и стояла оглушенная, пришибленная. Слова “Яшка”, “истопить баню”, “травить” мне были совершенно непонятны.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Только, смотри, не выдавать, не по-товарищески это! Слышишь! — подскочила ко мне толстенькая, кругленькая, как шарик, девочка, Женечка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Рош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— А то берегись!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Берегись! Берегись! Если выдашь, мы тебя сами травить будем! Смотри!</a:t>
            </a:r>
          </a:p>
        </p:txBody>
      </p:sp>
    </p:spTree>
    <p:extLst>
      <p:ext uri="{BB962C8B-B14F-4D97-AF65-F5344CB8AC3E}">
        <p14:creationId xmlns:p14="http://schemas.microsoft.com/office/powerpoint/2010/main" val="148617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Шум, крик, визг и суматоха царили в классе у младших.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Черненькая Ивина вбежала на кафедру и, стуча по столу линейкой, кричала во весь голос: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Так помните: травить Яшку сегодня же!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Травить! Травить! — эхом отозвались сразу несколько голосов.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Что вы,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мадамочки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! Разве это можно? — робко прозвучали голоса трех-четырех учениц, считавшихся самыми прилежными и благонравными из всего класса.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Ну уж вы, тихони, молчите! — напустилась на них рыженькая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Рош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— Не смейте идти против класса! Это гадость! Слышите ли, все должны дружно действовать и травить Яшку, все до одной. А кто не станет делать этого, пускай убирается от нас. Да!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Тихони как-то разом смолкли и присмирели.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-Только надо придумать, чем его травить…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О, я уже выдумала! — торжествующе произнесла хорошенькая Ивина. — Сегодня нам задана басня “Демьянова уха”… Да?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Да, да! — отвечал ей весь класс хором.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Отлично. А мы, то есть каждая из нас, будем отвечать другую басню. И что бы ни говорил Яшка, как бы ни ругался и ни выходил из себя, мы будем отвечать не “Демьянову уху”, а то, что каждая хочет. Идет?</a:t>
            </a:r>
          </a:p>
        </p:txBody>
      </p:sp>
    </p:spTree>
    <p:extLst>
      <p:ext uri="{BB962C8B-B14F-4D97-AF65-F5344CB8AC3E}">
        <p14:creationId xmlns:p14="http://schemas.microsoft.com/office/powerpoint/2010/main" val="97516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83" y="1124744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Бедный Яковлев! Если бы он знал, что замышляли проделать с ним тридцать злых, бессердечных девочек!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Госпожа Ивина! — послышался его резкий голос— Извольте прочесть заданное!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Хорошенькая Ляля Ивина быстро поднялась со своего места и громко, отчетливо произнесла на весь класс: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“Демьянова уха”, басня Крылова.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Отлично‑с! Ну‑с, отвечайте басню.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Хорошо! — так же бодро отчеканила Ляля и начала, предварительно откашлявшись: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Вороне где-то Бог послал кусочек сыру;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 ель Ворона взгромоздись,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Позавтракать было совсем уж собралась,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позадумалась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а сыр…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Довольно! Довольно! — неистово замахал руками учитель. — Вы сами не понимаете, что говорите сейчас. Госпожа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Рош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отвечайте басню…</a:t>
            </a:r>
          </a:p>
        </p:txBody>
      </p:sp>
    </p:spTree>
    <p:extLst>
      <p:ext uri="{BB962C8B-B14F-4D97-AF65-F5344CB8AC3E}">
        <p14:creationId xmlns:p14="http://schemas.microsoft.com/office/powerpoint/2010/main" val="307493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8748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Ивина уселась на свое место, обводя класс торжествующими глазами, а вместо нее поднялась Женя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Рош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 улицам Слона водили,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 видно, напоказ,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Известно, что Слоны в диковинку у нас…</a:t>
            </a: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Пропищала она тоненьким-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претоненьким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голоском. У учителя глаза стали вдруг круглыми, как орехи. Он смотрел то на толстушку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Рош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то на классный журнал. Наконец, очевидно, смекнув, в чем дело, он покраснел и, махнув рукою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Рош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чтобы она садилась, поставил ей крупную единицу…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Стыдно школьничать! — произнес он строго.</a:t>
            </a:r>
          </a:p>
        </p:txBody>
      </p:sp>
    </p:spTree>
    <p:extLst>
      <p:ext uri="{BB962C8B-B14F-4D97-AF65-F5344CB8AC3E}">
        <p14:creationId xmlns:p14="http://schemas.microsoft.com/office/powerpoint/2010/main" val="374729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вдруг его глаза встретились с моими. Я увидела столько гнева и в то же время тоски в его обычно добрых глазах, что невольно подалась вперед, желая его утешить.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А‑а, — произнес Василий Васильевич, — госпожа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Иконина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-вторая, про вас я чуть не забыл… Отвечайте басню!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Я медленно поднялась и, встав у парты, начала: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“Соседушка, мой свет!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Пожалуйста, покушай”.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Соседушка, я сыт по горло. — Нужды нет,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Еще тарелочку; послушай: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Ушица, ей-же-ей, на славу сварена!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Я не знаю, жаль ли мне было замученного классом учителя или совести не хватило следовать примеру моих подруг, но я читала ту именно басню, которая была задана нам на сегодня и которую я знала отлично. И чем дальше читала я, тем больше прояснялось хмурое, недовольное лицо учителя и тем ласковее сияли под очками его печальные и гневные до этого глаза.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Отлично,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Иконина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! Спасибо! Успокоили старика… — произнес Василий Васильевич.</a:t>
            </a:r>
          </a:p>
        </p:txBody>
      </p:sp>
    </p:spTree>
    <p:extLst>
      <p:ext uri="{BB962C8B-B14F-4D97-AF65-F5344CB8AC3E}">
        <p14:creationId xmlns:p14="http://schemas.microsoft.com/office/powerpoint/2010/main" val="12936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И, говоря это, он обмакнул перо в чернила и вывел крупную 5 — лучшую отметку .Лишь только прозвучал звонок и учитель вышел из класса, девочки повскакали со своих мест и окружили меня.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Изменница! — кричала одна.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Шпионка! — вторила ей другая.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Вон ее! Не хотим шпионку! Прочь из класса! Вон, сию же минуту вон!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Вокруг меня были грозящие, искаженные до неузнаваемости лица; детские глазки горели злыми огоньками; голоса звучали хрипло, резко, крикливо.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Если бы мы были мальчиками, мы бы “разыграли” тебя! — кричала Ляля Ивина, подскакивая ко мне и грозя пальцем перед самым моим носом.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Да, да, “разыграли” бы! — вторила ей высокая рыжая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Мордвинова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— У! Как разыграли б, а теперь только можем прогнать тебя. Вон!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она толкнула меня, пребольно ущипнув за руку. В ту же минуту кто-то схватил меня под одну руку, кто-то под другую, и меня потащили к дверям.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13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84784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>
                <a:solidFill>
                  <a:schemeClr val="accent5">
                    <a:lumMod val="50000"/>
                  </a:schemeClr>
                </a:solidFill>
              </a:rPr>
              <a:t>Я не помню как я шла по коридору и даже шла ли я или нет, и только опомнилась, оставшись одна в большой мрачной комнате, заставленной шкафами.</a:t>
            </a:r>
          </a:p>
          <a:p>
            <a:r>
              <a:rPr dirty="0" lang="ru-RU">
                <a:solidFill>
                  <a:schemeClr val="accent5">
                    <a:lumMod val="50000"/>
                  </a:schemeClr>
                </a:solidFill>
              </a:rPr>
              <a:t>Очевидно, злые девчонки притащили меня в гимназическую библиотеку и заперли в ней дверь на задвижку снаружи. По крайней мере, когда я подошла к двери, желая открыть ее, она не поддавалась.</a:t>
            </a:r>
          </a:p>
          <a:p>
            <a:r>
              <a:rPr dirty="0" lang="ru-RU">
                <a:solidFill>
                  <a:schemeClr val="accent5">
                    <a:lumMod val="50000"/>
                  </a:schemeClr>
                </a:solidFill>
              </a:rPr>
              <a:t>- Мамочка! Милая мамочка! Ты видишь, что они делают со мною, и у дяди, и здесь! — прошептала я, с </a:t>
            </a:r>
            <a:r>
              <a:rPr dirty="0" err="1" lang="ru-RU">
                <a:solidFill>
                  <a:schemeClr val="accent5">
                    <a:lumMod val="50000"/>
                  </a:schemeClr>
                </a:solidFill>
              </a:rPr>
              <a:t>тоскою</a:t>
            </a:r>
            <a:r>
              <a:rPr dirty="0" lang="ru-RU">
                <a:solidFill>
                  <a:schemeClr val="accent5">
                    <a:lumMod val="50000"/>
                  </a:schemeClr>
                </a:solidFill>
              </a:rPr>
              <a:t> сжимая руки, и залилась слезами.</a:t>
            </a:r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" l="136" r="43" t="61"/>
          <a:stretch/>
        </p:blipFill>
        <p:spPr bwMode="auto">
          <a:xfrm>
            <a:off x="4211960" y="94878"/>
            <a:ext cx="493204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78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820" y="260648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3200">
                <a:solidFill>
                  <a:schemeClr val="accent5">
                    <a:lumMod val="50000"/>
                  </a:schemeClr>
                </a:solidFill>
              </a:rPr>
              <a:t>Записки маленькой гимназистки — Лидия Чарская</a:t>
            </a: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806"/>
            <a:ext cx="3496477" cy="537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" l="83" r="27" t="149"/>
          <a:stretch/>
        </p:blipFill>
        <p:spPr bwMode="auto">
          <a:xfrm>
            <a:off x="3496477" y="1435943"/>
            <a:ext cx="5657851" cy="54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32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spd="slow">
        <p:random/>
      </p:transition>
    </mc:Choice>
    <mc:Fallback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Кто может стать «жертвой»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буллинга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26" y="1188118"/>
            <a:ext cx="2134966" cy="142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28" y="5014907"/>
            <a:ext cx="2422998" cy="15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4621"/>
            <a:ext cx="2448272" cy="18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40" y="4795838"/>
            <a:ext cx="2998079" cy="16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14" y="1687956"/>
            <a:ext cx="2654660" cy="176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332715" cy="15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40" y="3148084"/>
            <a:ext cx="2728236" cy="182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6014" y="1318624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0738" y="1795788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29710" y="1318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320" y="3356992"/>
            <a:ext cx="45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5876" y="535843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4028" y="5272175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3822805"/>
            <a:ext cx="37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219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2449" y="116632"/>
            <a:ext cx="3237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Знакомство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13112"/>
            <a:ext cx="6967332" cy="46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05273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1. Упражнение на знакомство. «ВЕЛИКОЛЕПНАЯ ВАЛЕРИЯ». Каждый участник называет свое имя и на первую букву имени называет качество, которое характеризует его.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2. Упражнение на знакомство с интересами участников  «Я люблю…»</a:t>
            </a:r>
          </a:p>
        </p:txBody>
      </p:sp>
    </p:spTree>
    <p:extLst>
      <p:ext uri="{BB962C8B-B14F-4D97-AF65-F5344CB8AC3E}">
        <p14:creationId xmlns:p14="http://schemas.microsoft.com/office/powerpoint/2010/main" val="104588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357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Как бороться с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буллингом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282" y="980728"/>
            <a:ext cx="84941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-Признайте проблему, называйте вещи своими именами.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-Обратитесь к человеку, с которым сложились доверительные отношения. Расскажите о проблеме.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-Не позволяйте агрессору управлять вашими чувствами. Определите, каких реакций он от вас ожидает, и не давайте ему этих реакций. Не реагируйте, не будьте уязвимыми. Как только агрессор осознает, что вас никак не зацепить – найдет более податливую и простую цель.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-Научитесь говорить «нет».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-Озвучивайте проблему, обзаведитесь группой поддержки. Осознайте совместную силу.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-Уделите особое внимание работе над своей уверенностью и противостоянию манипуляциям.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Прекратите винить себя за свою индивидуальность. Осознайте, что это проблемы агрессоров. Вы не можете все контролировать. 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Если вы стали свидетелем травли, не позволяйте агрессору обижать человека, не бойтесь заступится за жертву. </a:t>
            </a:r>
            <a:r>
              <a:rPr lang="ru-RU" dirty="0">
                <a:solidFill>
                  <a:srgbClr val="FF0000"/>
                </a:solidFill>
              </a:rPr>
              <a:t>Помните, что следующей жертвой можете стать ВЫ</a:t>
            </a:r>
          </a:p>
        </p:txBody>
      </p:sp>
    </p:spTree>
    <p:extLst>
      <p:ext uri="{BB962C8B-B14F-4D97-AF65-F5344CB8AC3E}">
        <p14:creationId xmlns:p14="http://schemas.microsoft.com/office/powerpoint/2010/main" val="55258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621" y="908720"/>
            <a:ext cx="71287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Правила 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-У нас не выясняют отношения с кулаками.-Не оскорбляют друг друга.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-Не смотрят равнодушно, когда двое дерутся. Их разнимают.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-Не смеются над чужими недостатками.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- Не портят чужие вещи.....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19434"/>
            <a:ext cx="3261579" cy="326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8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636396" cy="663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8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0616"/>
            <a:ext cx="7315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Каждый человек особенный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Все люди- равные!</a:t>
            </a:r>
          </a:p>
        </p:txBody>
      </p:sp>
    </p:spTree>
    <p:extLst>
      <p:ext uri="{BB962C8B-B14F-4D97-AF65-F5344CB8AC3E}">
        <p14:creationId xmlns:p14="http://schemas.microsoft.com/office/powerpoint/2010/main" val="170289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71424"/>
            <a:ext cx="5248583" cy="337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740279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27" y="4437112"/>
            <a:ext cx="2750573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19819"/>
            <a:ext cx="2875459" cy="209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9404"/>
            <a:ext cx="2987710" cy="198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42639"/>
            <a:ext cx="3231517" cy="20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0057"/>
            <a:ext cx="2951915" cy="196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6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96752"/>
            <a:ext cx="4335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Агрессия,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: что это?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24" y="1988840"/>
            <a:ext cx="3402076" cy="23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2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96752"/>
            <a:ext cx="4335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Агрессия,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: что это?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24" y="1988840"/>
            <a:ext cx="3402076" cy="23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3" y="4005064"/>
            <a:ext cx="4370787" cy="291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3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96752"/>
            <a:ext cx="4335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Агрессия,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: что это?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24" y="1988840"/>
            <a:ext cx="3402076" cy="23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3" y="4005064"/>
            <a:ext cx="4370787" cy="291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4437112"/>
            <a:ext cx="3657227" cy="243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0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96752"/>
            <a:ext cx="4335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Агрессия,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</a:rPr>
              <a:t>буллинг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: что это?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24" y="1988840"/>
            <a:ext cx="3402076" cy="23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3" y="4005064"/>
            <a:ext cx="4370787" cy="291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4437112"/>
            <a:ext cx="3657227" cy="243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" y="2060848"/>
            <a:ext cx="41513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32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powerpointstore.com_w8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shablon_doska</Template>
  <TotalTime>529</TotalTime>
  <Words>2796</Words>
  <Application>Microsoft Office PowerPoint</Application>
  <PresentationFormat>Экран (4:3)</PresentationFormat>
  <Paragraphs>205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powerpointstore.com_w82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буллинга в подростковой среде</dc:title>
  <dc:creator>Бортновская Ольга</dc:creator>
  <cp:lastModifiedBy>Ольга Блинова</cp:lastModifiedBy>
  <cp:revision>37</cp:revision>
  <dcterms:created xsi:type="dcterms:W3CDTF">2020-11-24T11:01:32Z</dcterms:created>
  <dcterms:modified xsi:type="dcterms:W3CDTF">2022-03-13T20:29:41Z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1543793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