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</p:embeddedFont>
    <p:embeddedFont>
      <p:font typeface="Open Sans Bold" panose="020B0604020202020204" charset="0"/>
      <p:regular r:id="rId23"/>
    </p:embeddedFont>
    <p:embeddedFont>
      <p:font typeface="Vollkorn Semi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32" r="154"/>
          <a:stretch>
            <a:fillRect/>
          </a:stretch>
        </p:blipFill>
        <p:spPr>
          <a:xfrm>
            <a:off x="0" y="0"/>
            <a:ext cx="9174742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2231289"/>
            <a:ext cx="9144000" cy="2609801"/>
            <a:chOff x="0" y="0"/>
            <a:chExt cx="12192000" cy="3479734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2192000" cy="181845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10259"/>
                </a:lnSpc>
              </a:pPr>
              <a:r>
                <a:rPr lang="en-US" sz="9326">
                  <a:solidFill>
                    <a:srgbClr val="000000"/>
                  </a:solidFill>
                  <a:latin typeface="Vollkorn SemiBold"/>
                </a:rPr>
                <a:t>"Кибербуллинг"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94661"/>
              <a:ext cx="12192000" cy="589473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6000" spd="slow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79" r="39"/>
          <a:stretch>
            <a:fillRect/>
          </a:stretch>
        </p:blipFill>
        <p:spPr>
          <a:xfrm>
            <a:off x="8884381" y="0"/>
            <a:ext cx="9403619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155" y="415353"/>
            <a:ext cx="8318340" cy="25774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Vollkorn SemiBold"/>
              </a:rPr>
              <a:t>3.Сократите возможности общения</a:t>
            </a:r>
          </a:p>
          <a:p>
            <a:pPr algn="ctr">
              <a:lnSpc>
                <a:spcPts val="574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59850" y="3690367"/>
            <a:ext cx="7240950" cy="363601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Open Sans"/>
              </a:rPr>
              <a:t>Один из простых вариантов защититься от кибербуллинга, – лишить агрессора коммуникации.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56" r="35"/>
          <a:stretch>
            <a:fillRect/>
          </a:stretch>
        </p:blipFill>
        <p:spPr>
          <a:xfrm>
            <a:off x="9685285" y="0"/>
            <a:ext cx="860271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327028"/>
            <a:ext cx="8940431" cy="30322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385"/>
              </a:lnSpc>
            </a:pPr>
            <a:r>
              <a:rPr lang="en-US" sz="4560">
                <a:solidFill>
                  <a:srgbClr val="FFFFFF"/>
                </a:solidFill>
                <a:latin typeface="Vollkorn SemiBold"/>
              </a:rPr>
              <a:t>4.Не бойтесь требовать справедливости</a:t>
            </a:r>
          </a:p>
          <a:p>
            <a:pPr algn="ctr">
              <a:lnSpc>
                <a:spcPts val="6385"/>
              </a:lnSpc>
            </a:pPr>
            <a:endParaRPr/>
          </a:p>
          <a:p>
            <a:pPr algn="ctr">
              <a:lnSpc>
                <a:spcPts val="48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0" y="2517385"/>
            <a:ext cx="9374375" cy="71488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Open Sans"/>
              </a:rPr>
              <a:t>Вы вправе сообщить в полицию об угрозах и клевете, пожаловаться провайдеру на кибер-атаку и обратиться в поддержку «Инстаграм», «ВКонтакте», «Фейсбук» и т.д. Социальные сети борются с буллингом, поэтому удаляют нежелательные фото, посты и комментарии, а также банят агрессивных пользователей и сомнительные паблики.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79714" y="1696366"/>
            <a:ext cx="12354709" cy="82332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136" y="220953"/>
            <a:ext cx="17861864" cy="326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000000"/>
                </a:solidFill>
                <a:latin typeface="Vollkorn SemiBold"/>
              </a:rPr>
              <a:t>5.Начните делать скриншоты</a:t>
            </a:r>
          </a:p>
          <a:p>
            <a:pPr algn="ctr">
              <a:lnSpc>
                <a:spcPts val="9239"/>
              </a:lnSpc>
            </a:pPr>
            <a:endParaRPr/>
          </a:p>
          <a:p>
            <a:pPr algn="ctr">
              <a:lnSpc>
                <a:spcPts val="727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61" r="40"/>
          <a:stretch>
            <a:fillRect/>
          </a:stretch>
        </p:blipFill>
        <p:spPr>
          <a:xfrm>
            <a:off x="9336078" y="0"/>
            <a:ext cx="8951922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136" y="240003"/>
            <a:ext cx="7896140" cy="43719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Vollkorn SemiBold"/>
              </a:rPr>
              <a:t>6.Поставьте агрессора на место</a:t>
            </a:r>
          </a:p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53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26136" y="3261518"/>
            <a:ext cx="8322275" cy="40919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Если вы чувствуете в себе достаточно смелости и сил, вступите с обидчиками в диалог. Но это не должны быть переговоры или попытка откупиться. Будьте вежливы.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62" r="64"/>
          <a:stretch>
            <a:fillRect/>
          </a:stretch>
        </p:blipFill>
        <p:spPr>
          <a:xfrm>
            <a:off x="8501586" y="0"/>
            <a:ext cx="978641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0700" y="-133350"/>
            <a:ext cx="7253190" cy="63182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Vollkorn SemiBold"/>
              </a:rPr>
              <a:t>7.Боритесь со стрессом</a:t>
            </a:r>
          </a:p>
          <a:p>
            <a:pPr algn="ctr">
              <a:lnSpc>
                <a:spcPts val="8679"/>
              </a:lnSpc>
            </a:pPr>
            <a:endParaRPr/>
          </a:p>
          <a:p>
            <a:pPr algn="ctr">
              <a:lnSpc>
                <a:spcPts val="8679"/>
              </a:lnSpc>
            </a:pPr>
            <a:endParaRPr/>
          </a:p>
          <a:p>
            <a:pPr algn="ctr">
              <a:lnSpc>
                <a:spcPts val="8679"/>
              </a:lnSpc>
            </a:pPr>
            <a:endParaRPr/>
          </a:p>
          <a:p>
            <a:pPr algn="ctr">
              <a:lnSpc>
                <a:spcPts val="67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0" y="3016250"/>
            <a:ext cx="8117700" cy="492442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"/>
              </a:rPr>
              <a:t>Интернет-травля – это ситуация выхода из нашей зоны комфорта. Чтобы не придавать онлайн-конфликтам большого значения, повысьте свою стрессоустойчивость.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6" r="26"/>
          <a:stretch>
            <a:fillRect/>
          </a:stretch>
        </p:blipFill>
        <p:spPr>
          <a:xfrm>
            <a:off x="10022047" y="60298"/>
            <a:ext cx="8265953" cy="102267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136" y="240003"/>
            <a:ext cx="9065140" cy="393509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FFFFFF"/>
                </a:solidFill>
                <a:latin typeface="Vollkorn SemiBold"/>
              </a:rPr>
              <a:t>Ответственность за кибербуллинг</a:t>
            </a:r>
          </a:p>
          <a:p>
            <a:pPr algn="ctr">
              <a:lnSpc>
                <a:spcPts val="8259"/>
              </a:lnSpc>
            </a:pPr>
            <a:endParaRPr/>
          </a:p>
          <a:p>
            <a:pPr algn="ctr">
              <a:lnSpc>
                <a:spcPts val="63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26136" y="2783743"/>
            <a:ext cx="9065140" cy="67608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Закона о кибербуллинге, который предусматривал бы ответственность за плохое поведение в интернете, в России пока нет. Отдельные кейсы могут рассматриваться в рамках статей о клевете (статья 129 УК РФ), оскорблениях (статья 130 УК РФ), неприкосновенности частной жизни (статья 137 УК РФ), угрозах (статьи 119 УК РФ) и доведении до самоубийства (статья 110 УК РФ).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92623" y="2660528"/>
            <a:ext cx="11588739" cy="69532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06638" y="847725"/>
            <a:ext cx="1207472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Vollkorn SemiBold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130"/>
          <a:stretch>
            <a:fillRect/>
          </a:stretch>
        </p:blipFill>
        <p:spPr>
          <a:xfrm>
            <a:off x="8903566" y="1987850"/>
            <a:ext cx="9384434" cy="62954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94090"/>
            <a:ext cx="8701765" cy="17583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101"/>
              </a:lnSpc>
            </a:pPr>
            <a:r>
              <a:rPr lang="en-US" sz="5072">
                <a:solidFill>
                  <a:srgbClr val="000000"/>
                </a:solidFill>
                <a:latin typeface="Vollkorn SemiBold"/>
              </a:rPr>
              <a:t>Что такое кибербуллинг?</a:t>
            </a:r>
          </a:p>
          <a:p>
            <a:pPr algn="ctr">
              <a:lnSpc>
                <a:spcPts val="6961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71039" y="1911650"/>
            <a:ext cx="8359688" cy="65855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 Bold"/>
              </a:rPr>
              <a:t>Кибербуллинг</a:t>
            </a:r>
            <a:r>
              <a:rPr lang="en-US" sz="3799">
                <a:solidFill>
                  <a:srgbClr val="000000"/>
                </a:solidFill>
                <a:latin typeface="Open Sans"/>
              </a:rPr>
              <a:t> - на сегодняшний день один из самых губительных типов онлайн атак, ввиду того, насколько беспощадно злоумышленники порой используют неуверенность жертвы в целях причинения ей наибольшей психологической травмы и унижения. 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44" r="161"/>
          <a:stretch>
            <a:fillRect/>
          </a:stretch>
        </p:blipFill>
        <p:spPr>
          <a:xfrm>
            <a:off x="10312086" y="0"/>
            <a:ext cx="797591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250" y="222340"/>
            <a:ext cx="9552236" cy="183959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Vollkorn SemiBold"/>
              </a:rPr>
              <a:t>Как возникает кибербуллинг?</a:t>
            </a:r>
          </a:p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92250" y="1995260"/>
            <a:ext cx="9171970" cy="720217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Open Sans"/>
              </a:rPr>
              <a:t>Кибербуллинг или онлайн-травля своими корнями уходит в те же темные области человеческой психологии, как и в случае с обычной травлей, которую агрессор выбирает в качестве средства распространения своего влияния или власти посредством оскорбления жертвы (в особенности, если она заведомо слабее и не может ответить), повышая тем самым свой социальной статус.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16" r="16"/>
          <a:stretch>
            <a:fillRect/>
          </a:stretch>
        </p:blipFill>
        <p:spPr>
          <a:xfrm>
            <a:off x="8761819" y="0"/>
            <a:ext cx="9526181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6148" y="46990"/>
            <a:ext cx="8249904" cy="276352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Vollkorn SemiBold"/>
              </a:rPr>
              <a:t>Как распознать кибербуллинг?</a:t>
            </a:r>
          </a:p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307473" y="3316345"/>
            <a:ext cx="6601425" cy="517017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Open Sans"/>
              </a:rPr>
              <a:t>Любое унизительное, оскорбительное или угрожающее сообщение, отправленное в электронной форме, является кибербуллингом.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169" r="14"/>
          <a:stretch>
            <a:fillRect/>
          </a:stretch>
        </p:blipFill>
        <p:spPr>
          <a:xfrm>
            <a:off x="10634475" y="0"/>
            <a:ext cx="7666389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3800" y="298453"/>
            <a:ext cx="9918799" cy="183959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Vollkorn SemiBold"/>
              </a:rPr>
              <a:t>Как остановить кибербуллинг?</a:t>
            </a:r>
          </a:p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0" y="2410142"/>
            <a:ext cx="8354925" cy="606996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К сожалению, кибербуллинг представляется настолько же неискоренимым, как и сама подлость некоторых людей. Ничуть не меньшее затруднение представляет собой попытка пресечь публикацию агрессором порочащей жертву информации.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118" r="31"/>
          <a:stretch>
            <a:fillRect/>
          </a:stretch>
        </p:blipFill>
        <p:spPr>
          <a:xfrm>
            <a:off x="9505888" y="0"/>
            <a:ext cx="8782112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204575" y="-123825"/>
            <a:ext cx="10455700" cy="36874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Vollkorn SemiBold"/>
              </a:rPr>
              <a:t>Как мы можем помочь в предупреждении кибербуллинга?</a:t>
            </a:r>
          </a:p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3837" y="2677795"/>
            <a:ext cx="9462050" cy="7057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-453396" lvl="1" marL="906793">
              <a:lnSpc>
                <a:spcPts val="462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Заблокировать учетные записи агрессоров, которые они используют для распространения своей ненависти</a:t>
            </a:r>
          </a:p>
          <a:p>
            <a:pPr algn="ctr" indent="-453396" lvl="1" marL="906793">
              <a:lnSpc>
                <a:spcPts val="462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Сообщать о фактах кибербуллинга провайдерам услуг, как Facebook или Twitter</a:t>
            </a:r>
          </a:p>
          <a:p>
            <a:pPr algn="ctr" indent="-453396" lvl="1" marL="906793">
              <a:lnSpc>
                <a:spcPts val="462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Обеспечить защитой ваши пароли, в т. ч. используемые на мобильных устройствах</a:t>
            </a:r>
          </a:p>
          <a:p>
            <a:pPr algn="ctr">
              <a:lnSpc>
                <a:spcPts val="517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49275"/>
            <a:ext cx="18288000" cy="475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Vollkorn SemiBold"/>
              </a:rPr>
              <a:t>Что делать, если вы стали жертвой интернет-травли?</a:t>
            </a:r>
          </a:p>
          <a:p>
            <a:pPr algn="ctr">
              <a:lnSpc>
                <a:spcPts val="1259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131" r="101"/>
          <a:stretch>
            <a:fillRect/>
          </a:stretch>
        </p:blipFill>
        <p:spPr>
          <a:xfrm>
            <a:off x="10517575" y="0"/>
            <a:ext cx="777042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95022" y="125140"/>
            <a:ext cx="7074872" cy="19983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Vollkorn SemiBold"/>
              </a:rPr>
              <a:t>1.Не реагируйте</a:t>
            </a:r>
          </a:p>
          <a:p>
            <a:pPr algn="ctr">
              <a:lnSpc>
                <a:spcPts val="741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42950" y="1724317"/>
            <a:ext cx="8848325" cy="716280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Open Sans"/>
              </a:rPr>
              <a:t>Рекомендация не кормить троллей всё ещё работает, поэтому не комментируйте оскорбительные посты о вас и не отвечайте на обидные сообщения.Ни в коем случае не опускайтесь до уровня агрессоров. </a:t>
            </a:r>
          </a:p>
          <a:p>
            <a:pPr algn="ctr">
              <a:lnSpc>
                <a:spcPts val="629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 r:embed="rId2"/>
          <a:srcRect l="4" r="53"/>
          <a:stretch>
            <a:fillRect/>
          </a:stretch>
        </p:blipFill>
        <p:spPr>
          <a:xfrm>
            <a:off x="9900278" y="0"/>
            <a:ext cx="8387722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337203"/>
            <a:ext cx="9386615" cy="255016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Vollkorn SemiBold"/>
              </a:rPr>
              <a:t>2.Не испытывайте вину или стыд</a:t>
            </a:r>
          </a:p>
          <a:p>
            <a:pPr algn="ctr">
              <a:lnSpc>
                <a:spcPts val="54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83350" y="2801637"/>
            <a:ext cx="8760650" cy="60725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Open Sans"/>
              </a:rPr>
              <a:t>Не думайте о том, что кибербуллинг – результат вашего неосторожного поведения, неправильных слов и ошибок. Жертвой может быть любой, даже если вы успешный,вас любят и уважают и т.д.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508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Vollkorn SemiBold</vt:lpstr>
      <vt:lpstr>Calibri</vt:lpstr>
      <vt:lpstr>Open Sans Bold</vt:lpstr>
      <vt:lpstr>Open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Кибербуллинг</dc:title>
  <dc:creator>Ольга Блинова</dc:creator>
  <cp:lastModifiedBy>Ольга Блинова</cp:lastModifiedBy>
  <cp:revision>3</cp:revision>
  <dcterms:created xsi:type="dcterms:W3CDTF">2006-08-16T00:00:00Z</dcterms:created>
  <dcterms:modified xsi:type="dcterms:W3CDTF">2022-03-13T21:12:17Z</dcterms:modified>
  <dc:identifier>DAExT-nn8Gw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1457832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